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"/>
  </p:notesMasterIdLst>
  <p:sldIdLst>
    <p:sldId id="256" r:id="rId2"/>
    <p:sldId id="281" r:id="rId3"/>
    <p:sldId id="280" r:id="rId4"/>
    <p:sldId id="282" r:id="rId5"/>
    <p:sldId id="274" r:id="rId6"/>
    <p:sldId id="279" r:id="rId7"/>
    <p:sldId id="278" r:id="rId8"/>
  </p:sldIdLst>
  <p:sldSz cx="9144000" cy="5143500" type="screen16x9"/>
  <p:notesSz cx="6888163" cy="100203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6D78A"/>
    <a:srgbClr val="2D16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6" autoAdjust="0"/>
    <p:restoredTop sz="82057" autoAdjust="0"/>
  </p:normalViewPr>
  <p:slideViewPr>
    <p:cSldViewPr>
      <p:cViewPr varScale="1">
        <p:scale>
          <a:sx n="90" d="100"/>
          <a:sy n="90" d="100"/>
        </p:scale>
        <p:origin x="-330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 latinLnBrk="0">
              <a:defRPr lang="ru-RU" sz="1300"/>
            </a:lvl1pPr>
            <a:extLst/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 latinLnBrk="0">
              <a:defRPr lang="ru-RU" sz="1300"/>
            </a:lvl1pPr>
            <a:extLst/>
          </a:lstStyle>
          <a:p>
            <a:fld id="{A8ADFD5B-A66C-449C-B6E8-FB716D07777D}" type="datetimeFigureOut">
              <a:rPr/>
              <a:pPr/>
              <a:t>6/30/2006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>
            <a:extLst/>
          </a:lstStyle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1" tIns="48306" rIns="96611" bIns="48306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 latinLnBrk="0">
              <a:defRPr lang="ru-RU" sz="13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 latinLnBrk="0">
              <a:defRPr lang="ru-RU" sz="1300"/>
            </a:lvl1pPr>
            <a:extLst/>
          </a:lstStyle>
          <a:p>
            <a:fld id="{CA5D3BF3-D352-46FC-8343-31F56E6730EA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899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ru-RU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ru-RU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ru-RU">
                <a:solidFill>
                  <a:srgbClr val="FFFFFF"/>
                </a:solidFill>
              </a:rPr>
              <a:pPr algn="ctr"/>
              <a:t>26.01.2015</a:t>
            </a:fld>
            <a:endParaRPr kumimoji="0" lang="ru-RU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ru-RU" cap="all" baseline="0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ru-RU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ru-RU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ru-RU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2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ru-RU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ru-RU" sz="4200" b="0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ru-RU" sz="1800"/>
            </a:lvl1pPr>
            <a:lvl2pPr eaLnBrk="1" latinLnBrk="0" hangingPunct="1">
              <a:buNone/>
              <a:defRPr kumimoji="0" lang="ru-RU" sz="1200"/>
            </a:lvl2pPr>
            <a:lvl3pPr eaLnBrk="1" latinLnBrk="0" hangingPunct="1">
              <a:buNone/>
              <a:defRPr kumimoji="0" lang="ru-RU" sz="1000"/>
            </a:lvl3pPr>
            <a:lvl4pPr eaLnBrk="1" latinLnBrk="0" hangingPunct="1">
              <a:buNone/>
              <a:defRPr kumimoji="0" lang="ru-RU" sz="900"/>
            </a:lvl4pPr>
            <a:lvl5pPr eaLnBrk="1" latinLnBrk="0" hangingPunct="1"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ru-RU"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ru-RU" sz="1700"/>
            </a:lvl1pPr>
            <a:lvl2pPr eaLnBrk="1" latinLnBrk="0" hangingPunct="1">
              <a:buFontTx/>
              <a:buNone/>
              <a:defRPr kumimoji="0" lang="ru-RU" sz="1200"/>
            </a:lvl2pPr>
            <a:lvl3pPr eaLnBrk="1" latinLnBrk="0" hangingPunct="1">
              <a:buFontTx/>
              <a:buNone/>
              <a:defRPr kumimoji="0" lang="ru-RU" sz="1000"/>
            </a:lvl3pPr>
            <a:lvl4pPr eaLnBrk="1" latinLnBrk="0" hangingPunct="1">
              <a:buFontTx/>
              <a:buNone/>
              <a:defRPr kumimoji="0" lang="ru-RU" sz="900"/>
            </a:lvl4pPr>
            <a:lvl5pPr eaLnBrk="1" latinLnBrk="0" hangingPunct="1">
              <a:buFontTx/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ru-RU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6/30/2006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ru-RU" sz="2800"/>
            </a:lvl1pPr>
            <a:extLst/>
          </a:lstStyle>
          <a:p>
            <a:pPr algn="ctr"/>
            <a:fld id="{8F82E0A0-C266-4798-8C8F-B9F91E9DA37E}" type="slidenum">
              <a:rPr kumimoji="0" lang="ru-RU" sz="28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39000"/>
            <a:lum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2000"/>
                    </a14:imgEffect>
                    <a14:imgEffect>
                      <a14:colorTemperature colorTemp="5375"/>
                    </a14:imgEffect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 l="-16000" t="-18000" r="-14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/>
              <a:pPr/>
              <a:t>6/30/2006</a:t>
            </a:fld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ru-RU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ru-RU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ru-RU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ru-RU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ru-RU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136" y="-1172665"/>
            <a:ext cx="9397552" cy="6768752"/>
          </a:xfrm>
          <a:prstGeom prst="rect">
            <a:avLst/>
          </a:prstGeom>
          <a:noFill/>
        </p:spPr>
      </p:pic>
      <p:pic>
        <p:nvPicPr>
          <p:cNvPr id="1026" name="Picture 2" descr="C:\Users\ООО Медиа Центр\Downloads\prompark15MR2_camera03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540"/>
          <a:stretch/>
        </p:blipFill>
        <p:spPr bwMode="auto">
          <a:xfrm>
            <a:off x="-33653" y="403354"/>
            <a:ext cx="9180512" cy="41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-92546"/>
            <a:ext cx="9180512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31" y="4636751"/>
            <a:ext cx="2183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http://egov-buryatia.ru</a:t>
            </a:r>
            <a:endParaRPr lang="ru-RU" sz="1600" dirty="0"/>
          </a:p>
        </p:txBody>
      </p:sp>
      <p:pic>
        <p:nvPicPr>
          <p:cNvPr id="3" name="Picture 2" descr="C:\Work\Минпром\1\ЗТП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2546"/>
            <a:ext cx="5521746" cy="1035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496" y="1203598"/>
            <a:ext cx="3384376" cy="3398984"/>
          </a:xfrm>
          <a:prstGeom prst="round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Промышленный парк создается в г. Улан-Удэ на промышленной площадке бывшего Авиаремонтного завода (АРЗ), объекты недвижимости и земельный участок которого находятся в собственности Республики Бурятия.</a:t>
            </a:r>
          </a:p>
          <a:p>
            <a:pPr algn="ctr"/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проекта разбита на 2 пусковых комплекса: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Первый пусковой комплекс (2 здания общей площадью 11 544,2 кв.м.)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Второй пусковой комплекс. (3 здания общей площадью 18 200,2 кв.м.)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-60975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24408" y="339502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659982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http://egov-buryatia.ru</a:t>
            </a:r>
            <a:endParaRPr lang="ru-RU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843558"/>
            <a:ext cx="4032449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48264" y="1347614"/>
            <a:ext cx="21602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Первый пусковой комплекс</a:t>
            </a:r>
          </a:p>
          <a:p>
            <a:r>
              <a:rPr lang="ru-RU" sz="800" dirty="0" smtClean="0">
                <a:solidFill>
                  <a:schemeClr val="bg1"/>
                </a:solidFill>
              </a:rPr>
              <a:t>        </a:t>
            </a:r>
            <a:endParaRPr lang="ru-RU" sz="800" dirty="0" smtClean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 </a:t>
            </a:r>
            <a:r>
              <a:rPr lang="ru-RU" sz="800" dirty="0" smtClean="0">
                <a:solidFill>
                  <a:srgbClr val="FF0000"/>
                </a:solidFill>
              </a:rPr>
              <a:t>       </a:t>
            </a:r>
            <a:r>
              <a:rPr lang="ru-RU" sz="1000" dirty="0" smtClean="0">
                <a:solidFill>
                  <a:schemeClr val="bg1"/>
                </a:solidFill>
              </a:rPr>
              <a:t>Блок </a:t>
            </a:r>
            <a:r>
              <a:rPr lang="ru-RU" sz="1000" dirty="0">
                <a:solidFill>
                  <a:schemeClr val="bg1"/>
                </a:solidFill>
              </a:rPr>
              <a:t>№1 (здание бывшего </a:t>
            </a:r>
            <a:r>
              <a:rPr lang="ru-RU" sz="10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>       механического </a:t>
            </a:r>
            <a:r>
              <a:rPr lang="ru-RU" sz="1000" dirty="0">
                <a:solidFill>
                  <a:schemeClr val="bg1"/>
                </a:solidFill>
              </a:rPr>
              <a:t>цеха) </a:t>
            </a:r>
            <a:endParaRPr lang="ru-RU" sz="1000" dirty="0" smtClean="0">
              <a:solidFill>
                <a:schemeClr val="bg1"/>
              </a:solidFill>
            </a:endParaRPr>
          </a:p>
          <a:p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        Блок </a:t>
            </a:r>
            <a:r>
              <a:rPr lang="ru-RU" sz="1000" dirty="0">
                <a:solidFill>
                  <a:schemeClr val="bg1"/>
                </a:solidFill>
              </a:rPr>
              <a:t>№2 (здание бывшего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>       </a:t>
            </a:r>
            <a:r>
              <a:rPr lang="ru-RU" sz="1000" dirty="0" err="1" smtClean="0">
                <a:solidFill>
                  <a:schemeClr val="bg1"/>
                </a:solidFill>
              </a:rPr>
              <a:t>спеццеха</a:t>
            </a:r>
            <a:r>
              <a:rPr lang="ru-RU" sz="1000" dirty="0" smtClean="0">
                <a:solidFill>
                  <a:schemeClr val="bg1"/>
                </a:solidFill>
              </a:rPr>
              <a:t>)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Второй пусковой комплекс</a:t>
            </a:r>
          </a:p>
          <a:p>
            <a:pPr algn="ctr"/>
            <a:endParaRPr lang="ru-RU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solidFill>
                  <a:schemeClr val="bg1"/>
                </a:solidFill>
              </a:rPr>
              <a:t>        </a:t>
            </a:r>
            <a:r>
              <a:rPr lang="ru-RU" sz="1000" dirty="0" smtClean="0">
                <a:solidFill>
                  <a:schemeClr val="bg1"/>
                </a:solidFill>
              </a:rPr>
              <a:t>Блок </a:t>
            </a:r>
            <a:r>
              <a:rPr lang="ru-RU" sz="1000" dirty="0">
                <a:solidFill>
                  <a:schemeClr val="bg1"/>
                </a:solidFill>
              </a:rPr>
              <a:t>№3 (здание бывшего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>      корпуса</a:t>
            </a:r>
            <a:r>
              <a:rPr lang="ru-RU" sz="1000" dirty="0">
                <a:solidFill>
                  <a:schemeClr val="bg1"/>
                </a:solidFill>
              </a:rPr>
              <a:t>) </a:t>
            </a:r>
            <a:endParaRPr lang="ru-RU" sz="1000" dirty="0" smtClean="0">
              <a:solidFill>
                <a:schemeClr val="bg1"/>
              </a:solidFill>
            </a:endParaRPr>
          </a:p>
          <a:p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       Блок </a:t>
            </a:r>
            <a:r>
              <a:rPr lang="ru-RU" sz="1000" dirty="0">
                <a:solidFill>
                  <a:schemeClr val="bg1"/>
                </a:solidFill>
              </a:rPr>
              <a:t>№4 (</a:t>
            </a:r>
            <a:r>
              <a:rPr lang="ru-RU" sz="1000" dirty="0" smtClean="0">
                <a:solidFill>
                  <a:schemeClr val="bg1"/>
                </a:solidFill>
              </a:rPr>
              <a:t>здание бывшего </a:t>
            </a:r>
          </a:p>
          <a:p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>      самолеторемонтного </a:t>
            </a:r>
            <a:r>
              <a:rPr lang="ru-RU" sz="1000" dirty="0">
                <a:solidFill>
                  <a:schemeClr val="bg1"/>
                </a:solidFill>
              </a:rPr>
              <a:t>участка) </a:t>
            </a:r>
            <a:r>
              <a:rPr lang="ru-RU" sz="1000" dirty="0" smtClean="0">
                <a:solidFill>
                  <a:schemeClr val="bg1"/>
                </a:solidFill>
              </a:rPr>
              <a:t>  </a:t>
            </a:r>
          </a:p>
          <a:p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       Блок </a:t>
            </a:r>
            <a:r>
              <a:rPr lang="ru-RU" sz="1000" dirty="0">
                <a:solidFill>
                  <a:schemeClr val="bg1"/>
                </a:solidFill>
              </a:rPr>
              <a:t>№5 (здание бывшего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>      гальванического </a:t>
            </a:r>
            <a:r>
              <a:rPr lang="ru-RU" sz="1000" dirty="0">
                <a:solidFill>
                  <a:schemeClr val="bg1"/>
                </a:solidFill>
              </a:rPr>
              <a:t>цеха</a:t>
            </a:r>
            <a:r>
              <a:rPr lang="ru-RU" sz="1000" dirty="0" smtClean="0">
                <a:solidFill>
                  <a:schemeClr val="bg1"/>
                </a:solidFill>
              </a:rPr>
              <a:t>)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020272" y="1762116"/>
            <a:ext cx="144016" cy="144016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7020272" y="3003798"/>
            <a:ext cx="144016" cy="144016"/>
          </a:xfrm>
          <a:prstGeom prst="flowChartConnector">
            <a:avLst/>
          </a:prstGeom>
          <a:solidFill>
            <a:srgbClr val="F6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7020272" y="2139702"/>
            <a:ext cx="144016" cy="144016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ru-RU" sz="1200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7028656" y="3435846"/>
            <a:ext cx="144016" cy="144016"/>
          </a:xfrm>
          <a:prstGeom prst="flowChartConnector">
            <a:avLst/>
          </a:prstGeom>
          <a:solidFill>
            <a:srgbClr val="F6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4</a:t>
            </a:r>
            <a:endParaRPr lang="ru-RU" sz="12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7028656" y="3939902"/>
            <a:ext cx="144016" cy="144016"/>
          </a:xfrm>
          <a:prstGeom prst="flowChartConnector">
            <a:avLst/>
          </a:prstGeom>
          <a:solidFill>
            <a:srgbClr val="F6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5</a:t>
            </a:r>
            <a:endParaRPr lang="ru-RU" sz="1200" dirty="0"/>
          </a:p>
        </p:txBody>
      </p:sp>
      <p:pic>
        <p:nvPicPr>
          <p:cNvPr id="6146" name="Picture 2" descr="C:\Work\Минпром\1\ЗТП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77" y="26483"/>
            <a:ext cx="4999931" cy="1006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8793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59632" y="1347615"/>
            <a:ext cx="5832648" cy="3096343"/>
          </a:xfrm>
          <a:prstGeom prst="round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92546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372002"/>
            <a:ext cx="5400600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Общая площадь земельного участка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32 Га</a:t>
            </a:r>
            <a:endParaRPr lang="ru-RU" sz="14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Площадь реконструируемых зданий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29 744,4 м</a:t>
            </a:r>
            <a:r>
              <a:rPr lang="ru-RU" sz="14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т.ч.: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пусковой комплекс – 11 544,2 м</a:t>
            </a:r>
            <a:r>
              <a:rPr lang="ru-RU" sz="14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пусковой комплекс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18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00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,2 м</a:t>
            </a:r>
            <a:r>
              <a:rPr lang="ru-RU" sz="14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Отопление от существующей котельной – 5,1 Гкал/час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Электроснабжение (расчетная мощность) – 3000 кВт/час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Водоснабжение от существующего городского водопровода – диаметр трубы 200 мм.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Канализационные сети - 15,5 м</a:t>
            </a:r>
            <a:r>
              <a:rPr lang="ru-RU" sz="14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/сутки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Подъездные пути и внутризаводские дороги между корпусами с асфальтовым покрытием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59982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http://egov-buryatia.ru</a:t>
            </a:r>
            <a:endParaRPr lang="ru-RU" sz="1600" dirty="0"/>
          </a:p>
        </p:txBody>
      </p:sp>
      <p:pic>
        <p:nvPicPr>
          <p:cNvPr id="4098" name="Picture 2" descr="C:\Work\Минпром\1\ЗТП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6" y="-134938"/>
            <a:ext cx="54991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8896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0975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24408" y="339502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Андрей нов\Промпарк\для Дмитриева\Промпарк с высо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23478"/>
            <a:ext cx="7901835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8793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148064" y="1203598"/>
            <a:ext cx="3672408" cy="3240360"/>
          </a:xfrm>
          <a:prstGeom prst="round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 smtClean="0">
                <a:solidFill>
                  <a:schemeClr val="bg1"/>
                </a:solidFill>
              </a:rPr>
              <a:t>Здание </a:t>
            </a:r>
            <a:r>
              <a:rPr lang="ru-RU" sz="1200" b="1" u="sng" dirty="0" err="1" smtClean="0">
                <a:solidFill>
                  <a:schemeClr val="bg1"/>
                </a:solidFill>
              </a:rPr>
              <a:t>спеццеха</a:t>
            </a:r>
            <a:r>
              <a:rPr lang="ru-RU" sz="1200" b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производственных помещений – 7248 кв.м.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административно-бытовых помещений – 1920 кв.м.</a:t>
            </a: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r>
              <a:rPr lang="ru-RU" sz="1200" b="1" u="sng" dirty="0" smtClean="0">
                <a:solidFill>
                  <a:schemeClr val="bg1"/>
                </a:solidFill>
              </a:rPr>
              <a:t>Здание механического цеха: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производственных помещений – 1728 кв.м.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административно-бытовых помещений – 648 кв.м.</a:t>
            </a:r>
          </a:p>
          <a:p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2546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3245" y="4659982"/>
            <a:ext cx="220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http://egov-buryatia.ru</a:t>
            </a:r>
            <a:endParaRPr lang="ru-RU" sz="1600" dirty="0"/>
          </a:p>
        </p:txBody>
      </p:sp>
      <p:pic>
        <p:nvPicPr>
          <p:cNvPr id="10243" name="Picture 3" descr="C:\Work\Минпром\Фото\XO4A18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244" b="30229"/>
          <a:stretch/>
        </p:blipFill>
        <p:spPr bwMode="auto">
          <a:xfrm>
            <a:off x="2555776" y="3003798"/>
            <a:ext cx="2592288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2427734"/>
            <a:ext cx="2520280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Реконструированное здание </a:t>
            </a:r>
            <a:r>
              <a:rPr lang="ru-RU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спеццеха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55776" y="4155926"/>
            <a:ext cx="2592288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Реконструированное здание 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механического цеха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Work\Минпром\фото промышленный парк\DSC05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30" b="4604"/>
          <a:stretch/>
        </p:blipFill>
        <p:spPr bwMode="auto">
          <a:xfrm>
            <a:off x="104995" y="1120624"/>
            <a:ext cx="2433942" cy="13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4994" y="2427734"/>
            <a:ext cx="2433943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</a:t>
            </a:r>
            <a:r>
              <a:rPr lang="ru-RU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спеццеха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 реконструкции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Work\Минпром\фото промышленный парк\DSC059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328" b="22479"/>
          <a:stretch/>
        </p:blipFill>
        <p:spPr bwMode="auto">
          <a:xfrm>
            <a:off x="104995" y="3003798"/>
            <a:ext cx="2433942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4995" y="4141170"/>
            <a:ext cx="2433942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механического цеха до реконструкции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Work\Минпром\1\ЗТП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83484"/>
            <a:ext cx="5707013" cy="1182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Андрей нов\Фотки\Промпарк\Нов2\XO4A18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1131590"/>
            <a:ext cx="2520280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8386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148064" y="1203598"/>
            <a:ext cx="3816424" cy="3240360"/>
          </a:xfrm>
          <a:prstGeom prst="round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u="sng" dirty="0" smtClean="0">
                <a:solidFill>
                  <a:schemeClr val="bg1"/>
                </a:solidFill>
              </a:rPr>
              <a:t>Второй пусковой комплекс разделен на 2 этапа: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1 этап – Реконструкция здания бывшего самолеторемонтного участка;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2 этап – Реконструкция здания бывшего корпуса и здания бывшего гальванического цеха.</a:t>
            </a: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2546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3245" y="4659982"/>
            <a:ext cx="220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http://egov-buryatia.ru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4141170"/>
            <a:ext cx="2520280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гальванического цеха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4155926"/>
            <a:ext cx="2433943" cy="36004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корпуса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995" y="2556994"/>
            <a:ext cx="2433942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самолеторемонтного участка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C:\Work\Минпром\Фото\ГОТОВО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1790"/>
            <a:ext cx="2448272" cy="1226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44" t="15913" r="3069" b="36629"/>
          <a:stretch/>
        </p:blipFill>
        <p:spPr bwMode="auto">
          <a:xfrm>
            <a:off x="2627784" y="2931790"/>
            <a:ext cx="2520279" cy="122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Work\Минпром\1\ЗТП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83" y="-102036"/>
            <a:ext cx="6174010" cy="1279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203598"/>
            <a:ext cx="2448272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8386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148064" y="1203598"/>
            <a:ext cx="3672408" cy="3240360"/>
          </a:xfrm>
          <a:prstGeom prst="round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 smtClean="0">
                <a:solidFill>
                  <a:schemeClr val="bg1"/>
                </a:solidFill>
              </a:rPr>
              <a:t>1 этап второго пускового комплекса (Здание бывшего самолеторемонтного участка):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производственных помещений – 11572 кв.м.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административно-бытовых помещений – 850 кв.м.</a:t>
            </a: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endParaRPr lang="ru-RU" sz="1200" b="1" dirty="0" smtClean="0">
              <a:solidFill>
                <a:schemeClr val="bg1"/>
              </a:solidFill>
            </a:endParaRPr>
          </a:p>
          <a:p>
            <a:r>
              <a:rPr lang="ru-RU" sz="1200" b="1" u="sng" dirty="0" smtClean="0">
                <a:solidFill>
                  <a:schemeClr val="bg1"/>
                </a:solidFill>
              </a:rPr>
              <a:t>2 этап второго пускового комплекса (здание бывшего корпуса и здание бывшего гальванического цеха):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производственных помещений – 4763 кв.м.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Площадь административно-бытовых </a:t>
            </a:r>
            <a:r>
              <a:rPr lang="ru-RU" sz="1200" b="1" smtClean="0">
                <a:solidFill>
                  <a:schemeClr val="bg1"/>
                </a:solidFill>
              </a:rPr>
              <a:t>помещений – 947 кв.м.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2546"/>
            <a:ext cx="9144000" cy="10595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95184" cy="648072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 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>
            <a:extLst/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Инвестиционный проект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C Heavy" pitchFamily="82" charset="0"/>
              </a:rPr>
              <a:t>«Реконструкция зданий под промышленный парк в г. Улан-Удэ»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C Heavy" pitchFamily="82" charset="0"/>
            </a:endParaRPr>
          </a:p>
        </p:txBody>
      </p:sp>
      <p:pic>
        <p:nvPicPr>
          <p:cNvPr id="2050" name="Picture 2" descr="C:\Work\Минпром\Buryatiya_Abali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797"/>
            <a:ext cx="784776" cy="94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3245" y="4659982"/>
            <a:ext cx="220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http://egov-buryatia.ru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4011910"/>
            <a:ext cx="2520280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гальванического цеха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2484986"/>
            <a:ext cx="3096344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Реконструированное здание бывшего самолеторемонтного участка 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833" y="4011910"/>
            <a:ext cx="2361935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корпуса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496" y="2484986"/>
            <a:ext cx="2433942" cy="37479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Здание бывшего самолеторемонтного участка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C:\Work\Минпром\Фото\ГОТОВО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9782"/>
            <a:ext cx="2448272" cy="1154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44" t="15913" r="3069" b="36629"/>
          <a:stretch/>
        </p:blipFill>
        <p:spPr bwMode="auto">
          <a:xfrm>
            <a:off x="2699792" y="2859782"/>
            <a:ext cx="2376263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Work\Минпром\1\ЗТП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83" y="-102036"/>
            <a:ext cx="6174010" cy="1279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31590"/>
            <a:ext cx="2448272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ндрей нов\Фотки\Промпарк\Нов2\XO4A18461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131590"/>
            <a:ext cx="2304256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8386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ирокоэкранная презентация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474</Words>
  <Application>Microsoft Office PowerPoint</Application>
  <PresentationFormat>Экран (16:9)</PresentationFormat>
  <Paragraphs>113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Широкоэкранная презентация</vt:lpstr>
      <vt:lpstr>Слайд 1</vt:lpstr>
      <vt:lpstr>    </vt:lpstr>
      <vt:lpstr>   </vt:lpstr>
      <vt:lpstr>    </vt:lpstr>
      <vt:lpstr>  </vt:lpstr>
      <vt:lpstr>  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2013-05-19T22:38:09Z</dcterms:created>
  <dcterms:modified xsi:type="dcterms:W3CDTF">2015-01-26T09:30:01Z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